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63" r:id="rId9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63" userDrawn="1">
          <p15:clr>
            <a:srgbClr val="A4A3A4"/>
          </p15:clr>
        </p15:guide>
        <p15:guide id="2" pos="61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QA" initials="A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D9F1"/>
    <a:srgbClr val="FAC090"/>
    <a:srgbClr val="F0D18E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6" autoAdjust="0"/>
    <p:restoredTop sz="92075" autoAdjust="0"/>
  </p:normalViewPr>
  <p:slideViewPr>
    <p:cSldViewPr snapToGrid="0">
      <p:cViewPr varScale="1">
        <p:scale>
          <a:sx n="104" d="100"/>
          <a:sy n="104" d="100"/>
        </p:scale>
        <p:origin x="-84" y="-120"/>
      </p:cViewPr>
      <p:guideLst>
        <p:guide orient="horz" pos="3905"/>
        <p:guide pos="61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26E17-4271-4867-8924-41F754D2F2DD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8EB75-8025-47D1-B3D1-342EC9D2C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823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40419-B0D4-4696-82CC-C455B610DB4D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98DA4-B5CC-4515-9954-19711E980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3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98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Four gap fill sentences to</a:t>
            </a:r>
            <a:r>
              <a:rPr lang="en-GB" baseline="0" dirty="0" smtClean="0"/>
              <a:t> illustrate different uses of the infinitive</a:t>
            </a:r>
            <a:r>
              <a:rPr lang="en-GB" dirty="0" smtClean="0"/>
              <a:t>. Students</a:t>
            </a:r>
            <a:r>
              <a:rPr lang="en-GB" baseline="0" dirty="0" smtClean="0"/>
              <a:t> could suggest different verbs in the infinitive form which could work in each gap.  </a:t>
            </a:r>
            <a:r>
              <a:rPr lang="en-GB" dirty="0" smtClean="0"/>
              <a:t>Possible</a:t>
            </a:r>
            <a:r>
              <a:rPr lang="en-GB" baseline="0" dirty="0" smtClean="0"/>
              <a:t> a</a:t>
            </a:r>
            <a:r>
              <a:rPr lang="en-GB" dirty="0" smtClean="0"/>
              <a:t>nswers appear on touch/click,</a:t>
            </a:r>
            <a:r>
              <a:rPr lang="en-GB" baseline="0" dirty="0" smtClean="0"/>
              <a:t> but alternative infinitives may be equally valid and bonus points could be given for creative alternatives!</a:t>
            </a:r>
            <a:r>
              <a:rPr lang="en-GB" dirty="0" smtClean="0"/>
              <a:t>  Students</a:t>
            </a:r>
            <a:r>
              <a:rPr lang="en-GB" baseline="0" dirty="0" smtClean="0"/>
              <a:t> can then discuss how to translate these sentences and come up with more examples of their own for each category.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Two gap fill sentences to</a:t>
            </a:r>
            <a:r>
              <a:rPr lang="en-GB" baseline="0" dirty="0" smtClean="0"/>
              <a:t> illustrate different uses of the present participle</a:t>
            </a:r>
            <a:r>
              <a:rPr lang="en-GB" dirty="0" smtClean="0"/>
              <a:t>.  You may wish to recap how to form it.  Students</a:t>
            </a:r>
            <a:r>
              <a:rPr lang="en-GB" baseline="0" dirty="0" smtClean="0"/>
              <a:t> could suggest different verbs which could work in each gap.  </a:t>
            </a:r>
            <a:r>
              <a:rPr lang="en-GB" dirty="0" smtClean="0"/>
              <a:t>Possible</a:t>
            </a:r>
            <a:r>
              <a:rPr lang="en-GB" baseline="0" dirty="0" smtClean="0"/>
              <a:t> a</a:t>
            </a:r>
            <a:r>
              <a:rPr lang="en-GB" dirty="0" smtClean="0"/>
              <a:t>nswers appear on touch/click.</a:t>
            </a:r>
            <a:r>
              <a:rPr lang="en-GB" baseline="0" dirty="0" smtClean="0"/>
              <a:t>  </a:t>
            </a:r>
            <a:r>
              <a:rPr lang="en-GB" dirty="0" smtClean="0"/>
              <a:t>Students</a:t>
            </a:r>
            <a:r>
              <a:rPr lang="en-GB" baseline="0" dirty="0" smtClean="0"/>
              <a:t> can then discuss how to translate these sentences and come up with more examples of their own for each category.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Two more gap fill sentences to</a:t>
            </a:r>
            <a:r>
              <a:rPr lang="en-GB" baseline="0" dirty="0" smtClean="0"/>
              <a:t> illustrate different uses of the present participle</a:t>
            </a:r>
            <a:r>
              <a:rPr lang="en-GB" dirty="0" smtClean="0"/>
              <a:t>.  Again, students can suggest alternatives</a:t>
            </a:r>
            <a:r>
              <a:rPr lang="en-GB" baseline="0" dirty="0" smtClean="0"/>
              <a:t> and translations.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Three</a:t>
            </a:r>
            <a:r>
              <a:rPr lang="en-GB" baseline="0" dirty="0" smtClean="0"/>
              <a:t> sentences to translate into French to highlight the risk of overusing the present participle form.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Two</a:t>
            </a:r>
            <a:r>
              <a:rPr lang="en-GB" baseline="0" dirty="0" smtClean="0"/>
              <a:t> sentences to translate into French.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Two sentences to translate</a:t>
            </a:r>
            <a:r>
              <a:rPr lang="en-GB" baseline="0" dirty="0" smtClean="0"/>
              <a:t> into English.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Memory plenary activity</a:t>
            </a:r>
            <a:r>
              <a:rPr lang="en-GB" dirty="0" smtClean="0"/>
              <a:t>.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Allow two minutes for students to work in groups to memorise the sentences,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before clicking to make one sentence disappear.  Can they identify and translate the missing sentence?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391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051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349549"/>
            <a:ext cx="9144000" cy="513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25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4954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e Placeholder 8"/>
          <p:cNvSpPr>
            <a:spLocks noGrp="1"/>
          </p:cNvSpPr>
          <p:nvPr userDrawn="1"/>
        </p:nvSpPr>
        <p:spPr>
          <a:xfrm>
            <a:off x="56829" y="6480646"/>
            <a:ext cx="3660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</a:t>
            </a:r>
            <a:r>
              <a:rPr lang="en-US" dirty="0" smtClean="0"/>
              <a:t>2016 </a:t>
            </a:r>
            <a:r>
              <a:rPr lang="en-US" dirty="0" smtClean="0"/>
              <a:t>AQA. Created by </a:t>
            </a:r>
            <a:r>
              <a:rPr lang="en-US" dirty="0" err="1" smtClean="0"/>
              <a:t>Teachit</a:t>
            </a:r>
            <a:r>
              <a:rPr lang="en-US" dirty="0" smtClean="0"/>
              <a:t> for AQA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23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50" b="31084"/>
          <a:stretch/>
        </p:blipFill>
        <p:spPr bwMode="auto">
          <a:xfrm>
            <a:off x="7827171" y="6436927"/>
            <a:ext cx="1260000" cy="3594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89386" y="1934581"/>
            <a:ext cx="5765228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+mj-lt"/>
              </a:rPr>
              <a:t>Using the infinitive, </a:t>
            </a:r>
          </a:p>
          <a:p>
            <a:pPr algn="ctr"/>
            <a:r>
              <a:rPr lang="en-GB" sz="4000" b="1" dirty="0" smtClean="0">
                <a:latin typeface="+mj-lt"/>
              </a:rPr>
              <a:t>present participle and </a:t>
            </a:r>
          </a:p>
          <a:p>
            <a:pPr algn="ctr"/>
            <a:r>
              <a:rPr lang="en-GB" sz="4000" b="1" dirty="0" smtClean="0">
                <a:latin typeface="+mj-lt"/>
              </a:rPr>
              <a:t>past participle</a:t>
            </a:r>
            <a:endParaRPr lang="en-GB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0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494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1. Uses of the infinitive</a:t>
            </a:r>
            <a:endParaRPr lang="en-GB" sz="4000" dirty="0">
              <a:latin typeface="+mj-lt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971550" y="1271215"/>
            <a:ext cx="7207249" cy="49336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sz="3200" b="1" dirty="0" smtClean="0"/>
              <a:t>To give impersonal commands:</a:t>
            </a:r>
          </a:p>
          <a:p>
            <a:pPr marL="457200" indent="-17463" fontAlgn="auto">
              <a:lnSpc>
                <a:spcPct val="150000"/>
              </a:lnSpc>
              <a:spcAft>
                <a:spcPts val="1200"/>
              </a:spcAft>
              <a:defRPr/>
            </a:pPr>
            <a:r>
              <a:rPr lang="en-GB" sz="3200" dirty="0" err="1" smtClean="0"/>
              <a:t>Toujours</a:t>
            </a:r>
            <a:r>
              <a:rPr lang="en-GB" sz="3200" dirty="0" smtClean="0"/>
              <a:t> _______  </a:t>
            </a:r>
            <a:r>
              <a:rPr lang="en-GB" sz="3200" dirty="0" err="1" smtClean="0"/>
              <a:t>sa</a:t>
            </a:r>
            <a:r>
              <a:rPr lang="en-GB" sz="3200" dirty="0" smtClean="0"/>
              <a:t> </a:t>
            </a:r>
            <a:r>
              <a:rPr lang="en-GB" sz="3200" dirty="0" err="1" smtClean="0"/>
              <a:t>ceinture</a:t>
            </a:r>
            <a:r>
              <a:rPr lang="en-GB" sz="3200" dirty="0" smtClean="0"/>
              <a:t> de </a:t>
            </a:r>
            <a:r>
              <a:rPr lang="en-GB" sz="3200" dirty="0" err="1" smtClean="0"/>
              <a:t>sécurité</a:t>
            </a:r>
            <a:r>
              <a:rPr lang="en-GB" sz="3200" dirty="0" smtClean="0"/>
              <a:t>.</a:t>
            </a:r>
          </a:p>
          <a:p>
            <a:pPr marL="457200" indent="-457200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sz="3200" b="1" dirty="0" smtClean="0"/>
              <a:t>After other conjugated verbs:</a:t>
            </a:r>
          </a:p>
          <a:p>
            <a:pPr marL="457200" indent="-17463">
              <a:lnSpc>
                <a:spcPct val="150000"/>
              </a:lnSpc>
              <a:spcAft>
                <a:spcPts val="1200"/>
              </a:spcAft>
              <a:defRPr/>
            </a:pPr>
            <a:r>
              <a:rPr lang="en-GB" sz="3200" dirty="0"/>
              <a:t>Je </a:t>
            </a:r>
            <a:r>
              <a:rPr lang="en-GB" sz="3200" dirty="0" err="1"/>
              <a:t>dois</a:t>
            </a:r>
            <a:r>
              <a:rPr lang="en-GB" sz="3200" dirty="0"/>
              <a:t> _____  </a:t>
            </a:r>
            <a:r>
              <a:rPr lang="en-GB" sz="3200" dirty="0" err="1"/>
              <a:t>mes</a:t>
            </a:r>
            <a:r>
              <a:rPr lang="en-GB" sz="3200" dirty="0"/>
              <a:t> devoirs.</a:t>
            </a:r>
          </a:p>
          <a:p>
            <a:pPr marL="457200" indent="-457200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sz="3200" b="1" dirty="0" smtClean="0"/>
              <a:t>As a noun:</a:t>
            </a:r>
          </a:p>
          <a:p>
            <a:pPr marL="457200" indent="-17463">
              <a:lnSpc>
                <a:spcPct val="150000"/>
              </a:lnSpc>
              <a:spcAft>
                <a:spcPts val="1200"/>
              </a:spcAft>
              <a:defRPr/>
            </a:pPr>
            <a:r>
              <a:rPr lang="en-GB" sz="3200" dirty="0"/>
              <a:t>________ tout </a:t>
            </a:r>
            <a:r>
              <a:rPr lang="en-GB" sz="3200" dirty="0" err="1"/>
              <a:t>seul</a:t>
            </a:r>
            <a:r>
              <a:rPr lang="en-GB" sz="3200" dirty="0"/>
              <a:t>, non </a:t>
            </a:r>
            <a:r>
              <a:rPr lang="en-GB" sz="3200" dirty="0" err="1"/>
              <a:t>merci</a:t>
            </a:r>
            <a:r>
              <a:rPr lang="en-GB" sz="3200" dirty="0"/>
              <a:t>!</a:t>
            </a:r>
          </a:p>
          <a:p>
            <a:pPr marL="457200" indent="-457200">
              <a:lnSpc>
                <a:spcPct val="15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sz="3200" b="1" dirty="0" smtClean="0"/>
              <a:t>To say what is in the process of happening:</a:t>
            </a:r>
          </a:p>
          <a:p>
            <a:pPr marL="457200" indent="-17463">
              <a:lnSpc>
                <a:spcPct val="150000"/>
              </a:lnSpc>
              <a:spcAft>
                <a:spcPts val="1200"/>
              </a:spcAft>
              <a:defRPr/>
            </a:pPr>
            <a:r>
              <a:rPr lang="en-GB" sz="3200" dirty="0"/>
              <a:t>Je </a:t>
            </a:r>
            <a:r>
              <a:rPr lang="en-GB" sz="3200" dirty="0" err="1"/>
              <a:t>suis</a:t>
            </a:r>
            <a:r>
              <a:rPr lang="en-GB" sz="3200" dirty="0"/>
              <a:t> en train de </a:t>
            </a:r>
            <a:r>
              <a:rPr lang="en-GB" sz="3200" dirty="0" smtClean="0"/>
              <a:t>______ </a:t>
            </a:r>
            <a:r>
              <a:rPr lang="en-GB" sz="3200" dirty="0"/>
              <a:t>du piano.</a:t>
            </a:r>
          </a:p>
          <a:p>
            <a:pPr marL="571500" indent="-5715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2738807" y="1801435"/>
            <a:ext cx="1275348" cy="51077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err="1" smtClean="0"/>
              <a:t>mettre</a:t>
            </a:r>
            <a:endParaRPr lang="en-GB" sz="2400" b="1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2549062" y="2943617"/>
            <a:ext cx="956137" cy="51077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err="1" smtClean="0"/>
              <a:t>finir</a:t>
            </a:r>
            <a:endParaRPr lang="en-GB" sz="2400" b="1" dirty="0"/>
          </a:p>
        </p:txBody>
      </p:sp>
      <p:sp>
        <p:nvSpPr>
          <p:cNvPr id="10" name="Flowchart: Alternate Process 9"/>
          <p:cNvSpPr/>
          <p:nvPr/>
        </p:nvSpPr>
        <p:spPr>
          <a:xfrm>
            <a:off x="1303868" y="4095990"/>
            <a:ext cx="1590250" cy="51077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smtClean="0"/>
              <a:t>Voyager</a:t>
            </a:r>
            <a:endParaRPr lang="en-GB" sz="2400" b="1" dirty="0"/>
          </a:p>
        </p:txBody>
      </p:sp>
      <p:sp>
        <p:nvSpPr>
          <p:cNvPr id="11" name="Flowchart: Alternate Process 10"/>
          <p:cNvSpPr/>
          <p:nvPr/>
        </p:nvSpPr>
        <p:spPr>
          <a:xfrm>
            <a:off x="4014155" y="5222364"/>
            <a:ext cx="1099712" cy="51077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err="1" smtClean="0"/>
              <a:t>jouer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32865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495" y="383490"/>
            <a:ext cx="719037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2. Uses of the present participle</a:t>
            </a:r>
            <a:endParaRPr lang="en-GB" sz="3600" dirty="0">
              <a:latin typeface="+mj-lt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971496" y="1271215"/>
            <a:ext cx="7190371" cy="49336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GB" sz="3300" dirty="0" smtClean="0"/>
              <a:t>The present participle is often used with ‘en’.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sz="3100" dirty="0" smtClean="0"/>
          </a:p>
          <a:p>
            <a:pPr marL="457200" indent="-457200">
              <a:lnSpc>
                <a:spcPct val="13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sz="2500" b="1" dirty="0"/>
              <a:t>To say what is happening at the same time:</a:t>
            </a:r>
          </a:p>
          <a:p>
            <a:pPr marL="457200" indent="-17463" fontAlgn="auto">
              <a:lnSpc>
                <a:spcPct val="130000"/>
              </a:lnSpc>
              <a:spcAft>
                <a:spcPts val="1200"/>
              </a:spcAft>
              <a:defRPr/>
            </a:pPr>
            <a:r>
              <a:rPr lang="en-GB" sz="2500" dirty="0"/>
              <a:t>Il a </a:t>
            </a:r>
            <a:r>
              <a:rPr lang="en-GB" sz="2500" dirty="0" err="1"/>
              <a:t>écrit</a:t>
            </a:r>
            <a:r>
              <a:rPr lang="en-GB" sz="2500" dirty="0"/>
              <a:t> la </a:t>
            </a:r>
            <a:r>
              <a:rPr lang="en-GB" sz="2500" dirty="0" err="1"/>
              <a:t>lettre</a:t>
            </a:r>
            <a:r>
              <a:rPr lang="en-GB" sz="2500" dirty="0"/>
              <a:t> tout en ________ à son </a:t>
            </a:r>
            <a:r>
              <a:rPr lang="en-GB" sz="2500" dirty="0" err="1"/>
              <a:t>ami</a:t>
            </a:r>
            <a:r>
              <a:rPr lang="en-GB" sz="2500" dirty="0"/>
              <a:t>.</a:t>
            </a:r>
          </a:p>
          <a:p>
            <a:pPr marL="457200" indent="-457200" fontAlgn="auto">
              <a:spcAft>
                <a:spcPts val="0"/>
              </a:spcAft>
              <a:defRPr/>
            </a:pPr>
            <a:endParaRPr lang="en-GB" sz="3100" dirty="0"/>
          </a:p>
          <a:p>
            <a:pPr marL="457200" indent="-457200">
              <a:lnSpc>
                <a:spcPct val="13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sz="2500" b="1" dirty="0"/>
              <a:t>To say how something was achieved:</a:t>
            </a:r>
          </a:p>
          <a:p>
            <a:pPr marL="457200" indent="-17463" fontAlgn="auto">
              <a:lnSpc>
                <a:spcPct val="130000"/>
              </a:lnSpc>
              <a:spcAft>
                <a:spcPts val="1200"/>
              </a:spcAft>
              <a:defRPr/>
            </a:pPr>
            <a:r>
              <a:rPr lang="en-GB" sz="2500" dirty="0"/>
              <a:t>Il a </a:t>
            </a:r>
            <a:r>
              <a:rPr lang="en-GB" sz="2500" dirty="0" err="1"/>
              <a:t>gagné</a:t>
            </a:r>
            <a:r>
              <a:rPr lang="en-GB" sz="2500" dirty="0"/>
              <a:t> en ________  !</a:t>
            </a:r>
          </a:p>
          <a:p>
            <a:pPr>
              <a:defRPr/>
            </a:pPr>
            <a:endParaRPr lang="en-GB" sz="3100" dirty="0" smtClean="0"/>
          </a:p>
          <a:p>
            <a:pPr marL="571500" indent="-5715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4724246" y="3389649"/>
            <a:ext cx="1405620" cy="50006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err="1" smtClean="0"/>
              <a:t>pensant</a:t>
            </a:r>
            <a:endParaRPr lang="en-GB" sz="2400" b="1" dirty="0"/>
          </a:p>
        </p:txBody>
      </p:sp>
      <p:sp>
        <p:nvSpPr>
          <p:cNvPr id="10" name="Flowchart: Alternate Process 9"/>
          <p:cNvSpPr/>
          <p:nvPr/>
        </p:nvSpPr>
        <p:spPr>
          <a:xfrm>
            <a:off x="3339889" y="4942758"/>
            <a:ext cx="1480637" cy="50006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err="1" smtClean="0"/>
              <a:t>trichant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43495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494" y="1271215"/>
            <a:ext cx="7190373" cy="49336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  <a:defRPr/>
            </a:pPr>
            <a:r>
              <a:rPr lang="en-GB" sz="3300" dirty="0"/>
              <a:t>It can also be used in the following ways.</a:t>
            </a:r>
          </a:p>
          <a:p>
            <a:pPr fontAlgn="auto">
              <a:spcAft>
                <a:spcPts val="0"/>
              </a:spcAft>
              <a:defRPr/>
            </a:pPr>
            <a:endParaRPr lang="en-GB" sz="3100" dirty="0"/>
          </a:p>
          <a:p>
            <a:pPr marL="457200" indent="-457200">
              <a:lnSpc>
                <a:spcPct val="14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sz="2500" b="1" dirty="0"/>
              <a:t>To explain a reason or cause:</a:t>
            </a:r>
          </a:p>
          <a:p>
            <a:pPr>
              <a:defRPr/>
            </a:pPr>
            <a:endParaRPr lang="en-GB" sz="3100" dirty="0"/>
          </a:p>
          <a:p>
            <a:pPr marL="457200" indent="-17463">
              <a:lnSpc>
                <a:spcPct val="130000"/>
              </a:lnSpc>
              <a:spcAft>
                <a:spcPts val="1200"/>
              </a:spcAft>
              <a:defRPr/>
            </a:pPr>
            <a:r>
              <a:rPr lang="en-GB" sz="2700" dirty="0"/>
              <a:t>_____   vu </a:t>
            </a:r>
            <a:r>
              <a:rPr lang="en-GB" sz="2700" dirty="0" err="1"/>
              <a:t>cette</a:t>
            </a:r>
            <a:r>
              <a:rPr lang="en-GB" sz="2700" dirty="0"/>
              <a:t> chanteuse en concert, je </a:t>
            </a:r>
            <a:r>
              <a:rPr lang="en-GB" sz="2700" dirty="0" err="1"/>
              <a:t>connais</a:t>
            </a:r>
            <a:r>
              <a:rPr lang="en-GB" sz="2700" dirty="0"/>
              <a:t> </a:t>
            </a:r>
            <a:r>
              <a:rPr lang="en-GB" sz="2700" dirty="0" err="1"/>
              <a:t>ses</a:t>
            </a:r>
            <a:r>
              <a:rPr lang="en-GB" sz="2700" dirty="0"/>
              <a:t> chansons.</a:t>
            </a:r>
          </a:p>
          <a:p>
            <a:pPr>
              <a:defRPr/>
            </a:pPr>
            <a:endParaRPr lang="en-GB" sz="3100" dirty="0"/>
          </a:p>
          <a:p>
            <a:pPr marL="457200" indent="-457200">
              <a:lnSpc>
                <a:spcPct val="14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sz="2500" b="1" dirty="0"/>
              <a:t>To avoid using ‘qui/</a:t>
            </a:r>
            <a:r>
              <a:rPr lang="en-GB" sz="2500" b="1" dirty="0" err="1"/>
              <a:t>que</a:t>
            </a:r>
            <a:r>
              <a:rPr lang="en-GB" sz="2500" b="1" dirty="0"/>
              <a:t>’:</a:t>
            </a:r>
          </a:p>
          <a:p>
            <a:pPr>
              <a:defRPr/>
            </a:pPr>
            <a:endParaRPr lang="en-GB" sz="3100" dirty="0"/>
          </a:p>
          <a:p>
            <a:pPr marL="457200" indent="-17463">
              <a:lnSpc>
                <a:spcPct val="140000"/>
              </a:lnSpc>
              <a:spcAft>
                <a:spcPts val="1200"/>
              </a:spcAft>
              <a:defRPr/>
            </a:pPr>
            <a:r>
              <a:rPr lang="en-GB" sz="2700" dirty="0"/>
              <a:t>Il </a:t>
            </a:r>
            <a:r>
              <a:rPr lang="en-GB" sz="2700" dirty="0" err="1"/>
              <a:t>joue</a:t>
            </a:r>
            <a:r>
              <a:rPr lang="en-GB" sz="2700" dirty="0"/>
              <a:t> pour un </a:t>
            </a:r>
            <a:r>
              <a:rPr lang="en-GB" sz="2700" dirty="0" smtClean="0"/>
              <a:t>public  </a:t>
            </a:r>
            <a:r>
              <a:rPr lang="en-GB" sz="2700" dirty="0"/>
              <a:t>________ </a:t>
            </a:r>
            <a:r>
              <a:rPr lang="en-GB" sz="2700" dirty="0" smtClean="0"/>
              <a:t> son </a:t>
            </a:r>
            <a:r>
              <a:rPr lang="en-GB" sz="2700" dirty="0"/>
              <a:t>style.</a:t>
            </a:r>
          </a:p>
          <a:p>
            <a:pPr>
              <a:defRPr/>
            </a:pPr>
            <a:endParaRPr lang="en-GB" sz="3100" dirty="0" smtClean="0"/>
          </a:p>
          <a:p>
            <a:pPr marL="571500" indent="-5715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1388532" y="2862913"/>
            <a:ext cx="1168400" cy="50006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err="1" smtClean="0"/>
              <a:t>Ayant</a:t>
            </a:r>
            <a:endParaRPr lang="en-GB" sz="2400" b="1" dirty="0"/>
          </a:p>
        </p:txBody>
      </p:sp>
      <p:sp>
        <p:nvSpPr>
          <p:cNvPr id="10" name="Flowchart: Alternate Process 9"/>
          <p:cNvSpPr/>
          <p:nvPr/>
        </p:nvSpPr>
        <p:spPr>
          <a:xfrm>
            <a:off x="4434135" y="5079733"/>
            <a:ext cx="1470252" cy="51077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err="1" smtClean="0"/>
              <a:t>adorant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71495" y="383490"/>
            <a:ext cx="719037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2. Uses of the present participle</a:t>
            </a:r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9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494" y="1271215"/>
            <a:ext cx="7190373" cy="49336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GB" sz="3300" dirty="0"/>
              <a:t>Don’t get carried away translating all ‘-</a:t>
            </a:r>
            <a:r>
              <a:rPr lang="en-GB" sz="3300" dirty="0" err="1"/>
              <a:t>ing</a:t>
            </a:r>
            <a:r>
              <a:rPr lang="en-GB" sz="3300" dirty="0"/>
              <a:t>’ verbs in English as ‘-ant’ forms in French!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en-GB" sz="3300" dirty="0"/>
          </a:p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GB" sz="3300" dirty="0"/>
              <a:t>Be careful not to use the present participle where a present tense, imperfect tense or infinitive should be used.  Translate:</a:t>
            </a:r>
          </a:p>
          <a:p>
            <a:pPr fontAlgn="auto">
              <a:spcAft>
                <a:spcPts val="300"/>
              </a:spcAft>
              <a:defRPr/>
            </a:pPr>
            <a:endParaRPr lang="en-GB" sz="3100" dirty="0"/>
          </a:p>
          <a:p>
            <a:pPr marL="457200" indent="-457200">
              <a:lnSpc>
                <a:spcPct val="14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sz="3400" dirty="0"/>
              <a:t>He is doing the cooking.</a:t>
            </a:r>
          </a:p>
          <a:p>
            <a:pPr>
              <a:defRPr/>
            </a:pPr>
            <a:r>
              <a:rPr lang="en-GB" sz="31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-</a:t>
            </a:r>
          </a:p>
          <a:p>
            <a:pPr>
              <a:defRPr/>
            </a:pPr>
            <a:endParaRPr lang="en-GB" sz="3100" dirty="0" smtClean="0"/>
          </a:p>
          <a:p>
            <a:pPr marL="457200" indent="-457200">
              <a:lnSpc>
                <a:spcPct val="14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sz="3100" dirty="0" smtClean="0"/>
              <a:t>She </a:t>
            </a:r>
            <a:r>
              <a:rPr lang="en-GB" sz="3100" dirty="0"/>
              <a:t>was washing the car.</a:t>
            </a:r>
          </a:p>
          <a:p>
            <a:pPr>
              <a:defRPr/>
            </a:pPr>
            <a:r>
              <a:rPr lang="en-GB" sz="31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-</a:t>
            </a:r>
          </a:p>
          <a:p>
            <a:pPr>
              <a:defRPr/>
            </a:pPr>
            <a:endParaRPr lang="en-GB" sz="3100" dirty="0"/>
          </a:p>
          <a:p>
            <a:pPr marL="457200" indent="-457200">
              <a:lnSpc>
                <a:spcPct val="14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sz="3100" dirty="0"/>
              <a:t>Speaking a foreign language is brilliant</a:t>
            </a:r>
            <a:r>
              <a:rPr lang="en-GB" sz="3100" dirty="0" smtClean="0"/>
              <a:t>!</a:t>
            </a:r>
          </a:p>
          <a:p>
            <a:pPr>
              <a:lnSpc>
                <a:spcPct val="140000"/>
              </a:lnSpc>
              <a:spcAft>
                <a:spcPts val="300"/>
              </a:spcAft>
              <a:defRPr/>
            </a:pPr>
            <a:r>
              <a:rPr lang="en-GB" sz="31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-</a:t>
            </a:r>
          </a:p>
          <a:p>
            <a:pPr>
              <a:defRPr/>
            </a:pPr>
            <a:endParaRPr lang="en-GB" sz="3100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GB" sz="3100" dirty="0" smtClean="0"/>
          </a:p>
          <a:p>
            <a:pPr marL="571500" indent="-5715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71495" y="383490"/>
            <a:ext cx="719037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2. Uses of the present participle</a:t>
            </a:r>
            <a:endParaRPr lang="en-GB" sz="36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7067" y="3832199"/>
            <a:ext cx="190308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Il fait la cuisine</a:t>
            </a:r>
            <a:r>
              <a:rPr lang="en-GB" b="1" dirty="0" smtClean="0">
                <a:solidFill>
                  <a:schemeClr val="bg1"/>
                </a:solidFill>
              </a:rPr>
              <a:t>.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7067" y="4712732"/>
            <a:ext cx="240322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Elle </a:t>
            </a:r>
            <a:r>
              <a:rPr lang="en-GB" b="1" dirty="0" err="1">
                <a:solidFill>
                  <a:schemeClr val="bg1"/>
                </a:solidFill>
              </a:rPr>
              <a:t>lavait</a:t>
            </a:r>
            <a:r>
              <a:rPr lang="en-GB" b="1" dirty="0">
                <a:solidFill>
                  <a:schemeClr val="bg1"/>
                </a:solidFill>
              </a:rPr>
              <a:t> la </a:t>
            </a:r>
            <a:r>
              <a:rPr lang="en-GB" b="1" dirty="0" err="1">
                <a:solidFill>
                  <a:schemeClr val="bg1"/>
                </a:solidFill>
              </a:rPr>
              <a:t>voiture</a:t>
            </a:r>
            <a:r>
              <a:rPr lang="en-GB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07067" y="5637768"/>
            <a:ext cx="469872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Parler une langue étrangère, c’est génial!</a:t>
            </a:r>
          </a:p>
        </p:txBody>
      </p:sp>
    </p:spTree>
    <p:extLst>
      <p:ext uri="{BB962C8B-B14F-4D97-AF65-F5344CB8AC3E}">
        <p14:creationId xmlns:p14="http://schemas.microsoft.com/office/powerpoint/2010/main" val="262197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494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3. Uses of the past participle</a:t>
            </a:r>
            <a:endParaRPr lang="en-GB" sz="4000" dirty="0">
              <a:latin typeface="+mj-lt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971494" y="1271215"/>
            <a:ext cx="7207305" cy="49336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en-GB" sz="3100" dirty="0"/>
              <a:t>Past participles are used to form the perfect tense but can also be used in other ways.  Translate the following sentences into French.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endParaRPr lang="en-GB" sz="2400" b="1" dirty="0"/>
          </a:p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en-GB" sz="2400" b="1" dirty="0"/>
              <a:t>The past participle as an adjective:</a:t>
            </a:r>
          </a:p>
          <a:p>
            <a:pPr fontAlgn="auto">
              <a:spcAft>
                <a:spcPts val="0"/>
              </a:spcAft>
              <a:defRPr/>
            </a:pPr>
            <a:endParaRPr lang="en-GB" sz="3100" dirty="0"/>
          </a:p>
          <a:p>
            <a:pPr marL="457200" indent="-457200">
              <a:lnSpc>
                <a:spcPct val="13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The lost child.</a:t>
            </a:r>
          </a:p>
          <a:p>
            <a:pPr>
              <a:defRPr/>
            </a:pPr>
            <a:r>
              <a:rPr lang="en-GB" sz="31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-</a:t>
            </a:r>
          </a:p>
          <a:p>
            <a:pPr>
              <a:defRPr/>
            </a:pPr>
            <a:endParaRPr lang="en-GB" sz="3100" dirty="0" smtClean="0"/>
          </a:p>
          <a:p>
            <a:pPr marL="457200" indent="-457200">
              <a:lnSpc>
                <a:spcPct val="13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All things considered.</a:t>
            </a:r>
          </a:p>
          <a:p>
            <a:pPr>
              <a:defRPr/>
            </a:pPr>
            <a:r>
              <a:rPr lang="en-GB" sz="31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-</a:t>
            </a:r>
          </a:p>
          <a:p>
            <a:pPr>
              <a:defRPr/>
            </a:pPr>
            <a:endParaRPr lang="en-GB" sz="3100" dirty="0"/>
          </a:p>
          <a:p>
            <a:pPr>
              <a:lnSpc>
                <a:spcPct val="110000"/>
              </a:lnSpc>
              <a:defRPr/>
            </a:pPr>
            <a:r>
              <a:rPr lang="en-GB" sz="3300" b="1" dirty="0"/>
              <a:t>Remember to add agreements if needed!</a:t>
            </a:r>
          </a:p>
          <a:p>
            <a:pPr marL="571500" indent="-5715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507066" y="3649130"/>
            <a:ext cx="190308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chemeClr val="bg1"/>
                </a:solidFill>
              </a:rPr>
              <a:t>L’enfant</a:t>
            </a:r>
            <a:r>
              <a:rPr lang="en-GB" b="1" dirty="0">
                <a:solidFill>
                  <a:schemeClr val="bg1"/>
                </a:solidFill>
              </a:rPr>
              <a:t> perdu.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7066" y="4698995"/>
            <a:ext cx="325813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chemeClr val="bg1"/>
                </a:solidFill>
              </a:rPr>
              <a:t>Toutes</a:t>
            </a:r>
            <a:r>
              <a:rPr lang="en-GB" b="1" dirty="0">
                <a:solidFill>
                  <a:schemeClr val="bg1"/>
                </a:solidFill>
              </a:rPr>
              <a:t> choses </a:t>
            </a:r>
            <a:r>
              <a:rPr lang="en-GB" b="1" dirty="0" err="1">
                <a:solidFill>
                  <a:schemeClr val="bg1"/>
                </a:solidFill>
              </a:rPr>
              <a:t>considérées</a:t>
            </a:r>
            <a:r>
              <a:rPr lang="en-GB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868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971494" y="1271215"/>
            <a:ext cx="7207305" cy="49336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100" b="1" dirty="0"/>
              <a:t>The past participle before a noun.</a:t>
            </a:r>
          </a:p>
          <a:p>
            <a:pPr>
              <a:defRPr/>
            </a:pPr>
            <a:endParaRPr lang="en-GB" sz="2300" b="1" dirty="0"/>
          </a:p>
          <a:p>
            <a:pPr>
              <a:defRPr/>
            </a:pPr>
            <a:r>
              <a:rPr lang="en-GB" sz="2700" dirty="0" smtClean="0"/>
              <a:t>Translate </a:t>
            </a:r>
            <a:r>
              <a:rPr lang="en-GB" sz="2700" dirty="0"/>
              <a:t>into English:</a:t>
            </a:r>
          </a:p>
          <a:p>
            <a:pPr fontAlgn="auto">
              <a:spcAft>
                <a:spcPts val="0"/>
              </a:spcAft>
              <a:defRPr/>
            </a:pPr>
            <a:endParaRPr lang="en-GB" sz="3100" dirty="0"/>
          </a:p>
          <a:p>
            <a:pPr marL="457200" indent="-457200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Vu les </a:t>
            </a:r>
            <a:r>
              <a:rPr lang="en-GB" sz="2400" dirty="0" err="1"/>
              <a:t>circonstances</a:t>
            </a:r>
            <a:r>
              <a:rPr lang="en-GB" sz="2400" dirty="0"/>
              <a:t>.</a:t>
            </a:r>
          </a:p>
          <a:p>
            <a:pPr>
              <a:defRPr/>
            </a:pPr>
            <a:endParaRPr lang="en-GB" sz="3100" dirty="0" smtClean="0"/>
          </a:p>
          <a:p>
            <a:pPr>
              <a:defRPr/>
            </a:pPr>
            <a:endParaRPr lang="en-GB" sz="3100" dirty="0" smtClean="0"/>
          </a:p>
          <a:p>
            <a:pPr marL="457200" indent="-457200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Tout le </a:t>
            </a:r>
            <a:r>
              <a:rPr lang="en-GB" sz="2400" dirty="0" err="1"/>
              <a:t>groupe</a:t>
            </a:r>
            <a:r>
              <a:rPr lang="en-GB" sz="2400" dirty="0"/>
              <a:t>, y </a:t>
            </a:r>
            <a:r>
              <a:rPr lang="en-GB" sz="2400" dirty="0" err="1"/>
              <a:t>compris</a:t>
            </a:r>
            <a:r>
              <a:rPr lang="en-GB" sz="2400" dirty="0"/>
              <a:t> le </a:t>
            </a:r>
            <a:r>
              <a:rPr lang="en-GB" sz="2400" dirty="0" err="1"/>
              <a:t>chanteur</a:t>
            </a:r>
            <a:r>
              <a:rPr lang="en-GB" sz="2400" dirty="0"/>
              <a:t>.</a:t>
            </a:r>
          </a:p>
          <a:p>
            <a:pPr>
              <a:defRPr/>
            </a:pPr>
            <a:endParaRPr lang="en-GB" sz="3100" dirty="0" smtClean="0"/>
          </a:p>
          <a:p>
            <a:pPr>
              <a:defRPr/>
            </a:pPr>
            <a:endParaRPr lang="en-GB" sz="3100" dirty="0"/>
          </a:p>
          <a:p>
            <a:pPr>
              <a:defRPr/>
            </a:pPr>
            <a:r>
              <a:rPr lang="en-GB" sz="3100" dirty="0" smtClean="0"/>
              <a:t>No agreements are needed in this case!</a:t>
            </a:r>
          </a:p>
          <a:p>
            <a:pPr marL="571500" indent="-5715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71494" y="349624"/>
            <a:ext cx="720730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3. Uses of the past participle</a:t>
            </a:r>
            <a:endParaRPr lang="en-GB" sz="40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7067" y="3210922"/>
            <a:ext cx="4352474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Considering/given the circumstances.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07067" y="4558728"/>
            <a:ext cx="4403834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The whole group, including the singer.</a:t>
            </a:r>
          </a:p>
        </p:txBody>
      </p:sp>
    </p:spTree>
    <p:extLst>
      <p:ext uri="{BB962C8B-B14F-4D97-AF65-F5344CB8AC3E}">
        <p14:creationId xmlns:p14="http://schemas.microsoft.com/office/powerpoint/2010/main" val="305676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551" y="231775"/>
            <a:ext cx="7204262" cy="120032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/>
              <a:t>Memory activity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 smtClean="0"/>
              <a:t>Which </a:t>
            </a:r>
            <a:r>
              <a:rPr lang="en-GB" sz="2400" dirty="0"/>
              <a:t>sentence has just disappeared?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 smtClean="0"/>
              <a:t>What </a:t>
            </a:r>
            <a:r>
              <a:rPr lang="en-GB" sz="2400" dirty="0"/>
              <a:t>does it mean?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7696" y="4441873"/>
            <a:ext cx="2769907" cy="8309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 smtClean="0"/>
              <a:t>Vu les </a:t>
            </a:r>
            <a:r>
              <a:rPr lang="en-GB" sz="2400" dirty="0" err="1" smtClean="0"/>
              <a:t>circonstances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188728" y="4626538"/>
            <a:ext cx="2769907" cy="120032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 err="1" smtClean="0"/>
              <a:t>Parler</a:t>
            </a:r>
            <a:r>
              <a:rPr lang="en-GB" sz="2400" dirty="0" smtClean="0"/>
              <a:t> </a:t>
            </a:r>
            <a:r>
              <a:rPr lang="en-GB" sz="2400" dirty="0" err="1" smtClean="0"/>
              <a:t>une</a:t>
            </a:r>
            <a:r>
              <a:rPr lang="en-GB" sz="2400" dirty="0" smtClean="0"/>
              <a:t> langue </a:t>
            </a:r>
            <a:r>
              <a:rPr lang="en-GB" sz="2400" dirty="0" err="1" smtClean="0"/>
              <a:t>étrangère</a:t>
            </a:r>
            <a:r>
              <a:rPr lang="en-GB" sz="2400" dirty="0" smtClean="0"/>
              <a:t>, </a:t>
            </a:r>
            <a:r>
              <a:rPr lang="en-GB" sz="2400" dirty="0" err="1" smtClean="0"/>
              <a:t>c’est</a:t>
            </a:r>
            <a:r>
              <a:rPr lang="en-GB" sz="2400" dirty="0" smtClean="0"/>
              <a:t> </a:t>
            </a:r>
            <a:r>
              <a:rPr lang="en-GB" sz="2400" dirty="0" err="1" smtClean="0"/>
              <a:t>génial</a:t>
            </a:r>
            <a:r>
              <a:rPr lang="en-GB" sz="2400" dirty="0" smtClean="0"/>
              <a:t>!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19919" y="2718494"/>
            <a:ext cx="2769907" cy="156966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 err="1" smtClean="0"/>
              <a:t>Ayant</a:t>
            </a:r>
            <a:r>
              <a:rPr lang="en-GB" sz="2400" dirty="0" smtClean="0"/>
              <a:t> vu </a:t>
            </a:r>
            <a:r>
              <a:rPr lang="en-GB" sz="2400" dirty="0" err="1" smtClean="0"/>
              <a:t>cette</a:t>
            </a:r>
            <a:r>
              <a:rPr lang="en-GB" sz="2400" dirty="0" smtClean="0"/>
              <a:t> chanteuse en concert, je </a:t>
            </a:r>
            <a:r>
              <a:rPr lang="en-GB" sz="2400" dirty="0" err="1" smtClean="0"/>
              <a:t>connais</a:t>
            </a:r>
            <a:r>
              <a:rPr lang="en-GB" sz="2400" dirty="0" smtClean="0"/>
              <a:t> </a:t>
            </a:r>
            <a:r>
              <a:rPr lang="en-GB" sz="2400" dirty="0" err="1" smtClean="0"/>
              <a:t>ses</a:t>
            </a:r>
            <a:r>
              <a:rPr lang="en-GB" sz="2400" dirty="0" smtClean="0"/>
              <a:t> chansons.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252141" y="3610876"/>
            <a:ext cx="2769907" cy="8309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 smtClean="0"/>
              <a:t>Y </a:t>
            </a:r>
            <a:r>
              <a:rPr lang="en-GB" sz="2400" dirty="0" err="1" smtClean="0"/>
              <a:t>compris</a:t>
            </a:r>
            <a:r>
              <a:rPr lang="en-GB" sz="2400" dirty="0" smtClean="0"/>
              <a:t> le </a:t>
            </a:r>
            <a:r>
              <a:rPr lang="en-GB" sz="2400" dirty="0" err="1" smtClean="0"/>
              <a:t>chanteur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87697" y="2170579"/>
            <a:ext cx="2769907" cy="8309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 smtClean="0"/>
              <a:t>Je </a:t>
            </a:r>
            <a:r>
              <a:rPr lang="en-GB" sz="2400" dirty="0" err="1" smtClean="0"/>
              <a:t>suis</a:t>
            </a:r>
            <a:r>
              <a:rPr lang="en-GB" sz="2400" dirty="0" smtClean="0"/>
              <a:t> en train de </a:t>
            </a:r>
            <a:r>
              <a:rPr lang="en-GB" sz="2400" dirty="0" err="1" smtClean="0"/>
              <a:t>jouer</a:t>
            </a:r>
            <a:r>
              <a:rPr lang="en-GB" sz="2400" dirty="0" smtClean="0"/>
              <a:t> du piano.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252142" y="2178951"/>
            <a:ext cx="2769907" cy="8309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 smtClean="0"/>
              <a:t>Il a </a:t>
            </a:r>
            <a:r>
              <a:rPr lang="en-GB" sz="2400" dirty="0" err="1" smtClean="0"/>
              <a:t>gagné</a:t>
            </a:r>
            <a:r>
              <a:rPr lang="en-GB" sz="2400" dirty="0" smtClean="0"/>
              <a:t> en </a:t>
            </a:r>
            <a:r>
              <a:rPr lang="en-GB" sz="2400" dirty="0" err="1" smtClean="0"/>
              <a:t>trichant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252140" y="4691720"/>
            <a:ext cx="2769907" cy="120032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 smtClean="0"/>
              <a:t>Il </a:t>
            </a:r>
            <a:r>
              <a:rPr lang="en-GB" sz="2400" dirty="0" err="1" smtClean="0"/>
              <a:t>joue</a:t>
            </a:r>
            <a:r>
              <a:rPr lang="en-GB" sz="2400" dirty="0" smtClean="0"/>
              <a:t> pour un public </a:t>
            </a:r>
            <a:r>
              <a:rPr lang="en-GB" sz="2400" dirty="0" err="1" smtClean="0"/>
              <a:t>adorant</a:t>
            </a:r>
            <a:r>
              <a:rPr lang="en-GB" sz="2400" dirty="0" smtClean="0"/>
              <a:t> son style.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87696" y="3370908"/>
            <a:ext cx="2769907" cy="8309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 err="1" smtClean="0"/>
              <a:t>Toutes</a:t>
            </a:r>
            <a:r>
              <a:rPr lang="en-GB" sz="2400" dirty="0" smtClean="0"/>
              <a:t> choses </a:t>
            </a:r>
            <a:r>
              <a:rPr lang="en-GB" sz="2400" dirty="0" err="1" smtClean="0"/>
              <a:t>considérées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219965" y="1664776"/>
            <a:ext cx="2769907" cy="8309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 smtClean="0"/>
              <a:t>Voyager tout </a:t>
            </a:r>
            <a:r>
              <a:rPr lang="en-GB" sz="2400" dirty="0" err="1" smtClean="0"/>
              <a:t>seul</a:t>
            </a:r>
            <a:r>
              <a:rPr lang="en-GB" sz="2400" dirty="0" smtClean="0"/>
              <a:t>, non </a:t>
            </a:r>
            <a:r>
              <a:rPr lang="en-GB" sz="2400" dirty="0" err="1" smtClean="0"/>
              <a:t>merci</a:t>
            </a:r>
            <a:r>
              <a:rPr lang="en-GB" sz="2400" dirty="0" smtClean="0"/>
              <a:t>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997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AQA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12878"/>
      </a:accent1>
      <a:accent2>
        <a:srgbClr val="C8194B"/>
      </a:accent2>
      <a:accent3>
        <a:srgbClr val="D2C8E1"/>
      </a:accent3>
      <a:accent4>
        <a:srgbClr val="9784BE"/>
      </a:accent4>
      <a:accent5>
        <a:srgbClr val="6D51A1"/>
      </a:accent5>
      <a:accent6>
        <a:srgbClr val="2F71AC"/>
      </a:accent6>
      <a:hlink>
        <a:srgbClr val="2F71AC"/>
      </a:hlink>
      <a:folHlink>
        <a:srgbClr val="41287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QA powerpoint REISSUE" id="{F2C4CAD8-2BC4-4215-A0E1-16A4B7E43E21}" vid="{82266D6C-1DEC-4A9E-8661-C0E18B6FCE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AQA powerpoint REISSUE</Template>
  <TotalTime>292</TotalTime>
  <Words>693</Words>
  <Application>Microsoft Office PowerPoint</Application>
  <PresentationFormat>On-screen Show (4:3)</PresentationFormat>
  <Paragraphs>110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Teachit, part of the AQA family</dc:creator>
  <cp:lastModifiedBy>Yasmin Gorle</cp:lastModifiedBy>
  <cp:revision>57</cp:revision>
  <cp:lastPrinted>2015-05-29T10:21:36Z</cp:lastPrinted>
  <dcterms:created xsi:type="dcterms:W3CDTF">2015-03-06T11:41:38Z</dcterms:created>
  <dcterms:modified xsi:type="dcterms:W3CDTF">2016-11-14T14:28:48Z</dcterms:modified>
</cp:coreProperties>
</file>